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67E34-41E7-4DEE-8769-DC6E0298F664}" type="datetimeFigureOut">
              <a:rPr lang="it-IT" smtClean="0"/>
              <a:pPr/>
              <a:t>15/04/2020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24F1-DB7A-4E60-A91C-76C92236AC3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1714488"/>
            <a:ext cx="7143800" cy="1752600"/>
          </a:xfrm>
        </p:spPr>
        <p:txBody>
          <a:bodyPr>
            <a:normAutofit fontScale="25000" lnSpcReduction="20000"/>
          </a:bodyPr>
          <a:lstStyle/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sz="9600" dirty="0" smtClean="0">
                <a:solidFill>
                  <a:schemeClr val="tx1"/>
                </a:solidFill>
                <a:latin typeface="Century Schoolbook" pitchFamily="18" charset="0"/>
              </a:rPr>
              <a:t>Per testo poetico si intende una composizione in versi, che descrive, ricorda, racconta momenti reali, sentimenti usando spesso musicalità e ritmo. </a:t>
            </a:r>
          </a:p>
          <a:p>
            <a:r>
              <a:rPr lang="it-IT" sz="9600" dirty="0" smtClean="0">
                <a:solidFill>
                  <a:schemeClr val="tx1"/>
                </a:solidFill>
                <a:latin typeface="Century Schoolbook" pitchFamily="18" charset="0"/>
              </a:rPr>
              <a:t>Parla del modo in cui l’autore vede, vive la realtà, attraverso i suoi sentimenti, i suoi stati d’animo, le sue impressioni e immagini.</a:t>
            </a:r>
          </a:p>
          <a:p>
            <a:endParaRPr lang="it-IT" sz="96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14348" y="428604"/>
            <a:ext cx="771530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 POESIA</a:t>
            </a:r>
            <a:endParaRPr lang="it-IT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214414" y="3786190"/>
            <a:ext cx="6215106" cy="95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it-IT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it-IT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it-IT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" name="Immagine 6" descr="arpa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4143380"/>
            <a:ext cx="1819275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1000108"/>
            <a:ext cx="78581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Century Schoolbook" pitchFamily="18" charset="0"/>
              </a:rPr>
              <a:t>SCOPO: </a:t>
            </a:r>
          </a:p>
          <a:p>
            <a:endParaRPr lang="it-IT" sz="2800" dirty="0" smtClean="0">
              <a:latin typeface="Century Schoolbook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Century Schoolbook" pitchFamily="18" charset="0"/>
              </a:rPr>
              <a:t> raccontare le proprie emozioni e sentimenti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Century Schoolbook" pitchFamily="18" charset="0"/>
              </a:rPr>
              <a:t> comunicare stupore, suggestione, felicità, dolore</a:t>
            </a:r>
          </a:p>
          <a:p>
            <a:pPr>
              <a:buFontTx/>
              <a:buChar char="-"/>
            </a:pPr>
            <a:r>
              <a:rPr lang="it-IT" sz="2400" dirty="0">
                <a:latin typeface="Century Schoolbook" pitchFamily="18" charset="0"/>
              </a:rPr>
              <a:t> </a:t>
            </a:r>
            <a:r>
              <a:rPr lang="it-IT" sz="2400" dirty="0" smtClean="0">
                <a:latin typeface="Century Schoolbook" pitchFamily="18" charset="0"/>
              </a:rPr>
              <a:t>trasmettere un messaggio provocando emozioni nel lettore</a:t>
            </a:r>
          </a:p>
          <a:p>
            <a:pPr>
              <a:buFontTx/>
              <a:buChar char="-"/>
            </a:pPr>
            <a:r>
              <a:rPr lang="it-IT" sz="2400" dirty="0">
                <a:latin typeface="Century Schoolbook" pitchFamily="18" charset="0"/>
              </a:rPr>
              <a:t> </a:t>
            </a:r>
            <a:r>
              <a:rPr lang="it-IT" sz="2400" dirty="0" smtClean="0">
                <a:latin typeface="Century Schoolbook" pitchFamily="18" charset="0"/>
              </a:rPr>
              <a:t>denunciare una situazione  </a:t>
            </a:r>
            <a:endParaRPr lang="it-IT" sz="2400" dirty="0">
              <a:latin typeface="Century Schoolbook" pitchFamily="18" charset="0"/>
            </a:endParaRPr>
          </a:p>
        </p:txBody>
      </p:sp>
      <p:pic>
        <p:nvPicPr>
          <p:cNvPr id="4" name="Immagine 3" descr="albero libr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3429000"/>
            <a:ext cx="2714644" cy="28787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00034" y="714356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 smtClean="0">
                <a:solidFill>
                  <a:srgbClr val="FF0000"/>
                </a:solidFill>
              </a:rPr>
              <a:t>Verso</a:t>
            </a:r>
            <a:r>
              <a:rPr lang="it-IT" sz="2400" b="1" u="sng" dirty="0" smtClean="0"/>
              <a:t>: </a:t>
            </a:r>
            <a:r>
              <a:rPr lang="it-IT" sz="2400" dirty="0" smtClean="0"/>
              <a:t> insieme di parole scritte nella stessa riga</a:t>
            </a:r>
          </a:p>
          <a:p>
            <a:endParaRPr lang="it-IT" sz="2400" b="1" u="sng" dirty="0"/>
          </a:p>
          <a:p>
            <a:r>
              <a:rPr lang="it-IT" sz="2400" b="1" u="sng" dirty="0" smtClean="0">
                <a:solidFill>
                  <a:srgbClr val="00B050"/>
                </a:solidFill>
              </a:rPr>
              <a:t>Strofe</a:t>
            </a:r>
            <a:r>
              <a:rPr lang="it-IT" sz="2400" b="1" u="sng" dirty="0" smtClean="0"/>
              <a:t>: </a:t>
            </a:r>
            <a:r>
              <a:rPr lang="it-IT" sz="2400" dirty="0" smtClean="0"/>
              <a:t>raggruppamenti di versi separati da spazi bianchi</a:t>
            </a:r>
            <a:endParaRPr lang="it-IT" sz="2400" b="1" u="sng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14348" y="2357430"/>
            <a:ext cx="59293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IL VENTO </a:t>
            </a:r>
          </a:p>
          <a:p>
            <a:r>
              <a:rPr lang="it-IT" dirty="0" smtClean="0"/>
              <a:t>                            E’ beffardo e curioso</a:t>
            </a:r>
          </a:p>
          <a:p>
            <a:r>
              <a:rPr lang="it-IT" dirty="0" smtClean="0"/>
              <a:t>                              va sui monti e sui mari</a:t>
            </a:r>
          </a:p>
          <a:p>
            <a:r>
              <a:rPr lang="it-IT" dirty="0" smtClean="0"/>
              <a:t>                             è svelto e generoso</a:t>
            </a:r>
          </a:p>
          <a:p>
            <a:r>
              <a:rPr lang="it-IT" dirty="0" smtClean="0"/>
              <a:t>                             nulla lo può fermare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                              S’insinua dappertutto</a:t>
            </a:r>
          </a:p>
          <a:p>
            <a:r>
              <a:rPr lang="it-IT" dirty="0" smtClean="0"/>
              <a:t>                              vola insieme agli uccelli </a:t>
            </a:r>
          </a:p>
          <a:p>
            <a:r>
              <a:rPr lang="it-IT" dirty="0" smtClean="0"/>
              <a:t>                              riesce a sapere tutto</a:t>
            </a:r>
          </a:p>
          <a:p>
            <a:r>
              <a:rPr lang="it-IT" dirty="0" smtClean="0"/>
              <a:t>                              e scompiglia i capelli.</a:t>
            </a:r>
            <a:endParaRPr lang="it-IT" dirty="0"/>
          </a:p>
        </p:txBody>
      </p:sp>
      <p:sp>
        <p:nvSpPr>
          <p:cNvPr id="5" name="Parentesi graffa chiusa 4"/>
          <p:cNvSpPr/>
          <p:nvPr/>
        </p:nvSpPr>
        <p:spPr>
          <a:xfrm>
            <a:off x="4572000" y="2714620"/>
            <a:ext cx="428628" cy="10715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chiusa 5"/>
          <p:cNvSpPr/>
          <p:nvPr/>
        </p:nvSpPr>
        <p:spPr>
          <a:xfrm>
            <a:off x="4643438" y="4357694"/>
            <a:ext cx="428628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arentesi graffa aperta 6"/>
          <p:cNvSpPr/>
          <p:nvPr/>
        </p:nvSpPr>
        <p:spPr>
          <a:xfrm>
            <a:off x="2071670" y="2714620"/>
            <a:ext cx="71438" cy="2143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111255" y="292893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PRIMA 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STROFA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86380" y="4572008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B050"/>
                </a:solidFill>
              </a:rPr>
              <a:t>SECONDA STROFA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14348" y="26431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VERSO</a:t>
            </a:r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11" name="Immagine 10" descr="penna poes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4143380"/>
            <a:ext cx="1390650" cy="20097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428604"/>
            <a:ext cx="835824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u="sng" dirty="0" smtClean="0">
                <a:solidFill>
                  <a:srgbClr val="C00000"/>
                </a:solidFill>
              </a:rPr>
              <a:t>RIME: </a:t>
            </a:r>
            <a:r>
              <a:rPr lang="it-IT" sz="2800" dirty="0" smtClean="0">
                <a:solidFill>
                  <a:srgbClr val="C00000"/>
                </a:solidFill>
              </a:rPr>
              <a:t>quando 2 parole hanno la parte finale uguale</a:t>
            </a:r>
            <a:endParaRPr lang="it-IT" sz="2800" b="1" u="sng" dirty="0" smtClean="0">
              <a:solidFill>
                <a:srgbClr val="C00000"/>
              </a:solidFill>
            </a:endParaRPr>
          </a:p>
          <a:p>
            <a:endParaRPr lang="it-IT" sz="2400" b="1" u="sng" dirty="0"/>
          </a:p>
          <a:p>
            <a:r>
              <a:rPr lang="it-IT" sz="2400" b="1" u="sng" dirty="0" smtClean="0">
                <a:solidFill>
                  <a:srgbClr val="7030A0"/>
                </a:solidFill>
              </a:rPr>
              <a:t>Baciate </a:t>
            </a:r>
            <a:r>
              <a:rPr lang="it-IT" sz="2400" b="1" u="sng" dirty="0" smtClean="0"/>
              <a:t>: </a:t>
            </a:r>
            <a:r>
              <a:rPr lang="it-IT" sz="2400" dirty="0" smtClean="0"/>
              <a:t> quando versi consecutivi rimano fra loro</a:t>
            </a:r>
            <a:r>
              <a:rPr lang="it-IT" sz="2400" b="1" u="sng" dirty="0" smtClean="0"/>
              <a:t> </a:t>
            </a:r>
            <a:r>
              <a:rPr lang="it-IT" sz="2400" dirty="0" smtClean="0">
                <a:solidFill>
                  <a:srgbClr val="FFC000"/>
                </a:solidFill>
              </a:rPr>
              <a:t>AA</a:t>
            </a:r>
            <a:r>
              <a:rPr lang="it-IT" sz="2400" dirty="0" smtClean="0">
                <a:solidFill>
                  <a:srgbClr val="C00000"/>
                </a:solidFill>
              </a:rPr>
              <a:t>/BB</a:t>
            </a:r>
            <a:endParaRPr lang="it-IT" sz="2400" b="1" u="sng" dirty="0">
              <a:solidFill>
                <a:srgbClr val="C0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28728" y="2500306"/>
            <a:ext cx="55721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Bradley Hand ITC" pitchFamily="66" charset="0"/>
              </a:rPr>
              <a:t>Prendi il volo di una farf</a:t>
            </a:r>
            <a:r>
              <a:rPr lang="it-IT" sz="2400" b="1" dirty="0" smtClean="0">
                <a:solidFill>
                  <a:srgbClr val="FFC000"/>
                </a:solidFill>
                <a:latin typeface="Bradley Hand ITC" pitchFamily="66" charset="0"/>
              </a:rPr>
              <a:t>alla</a:t>
            </a:r>
            <a:r>
              <a:rPr lang="it-IT" sz="2400" b="1" dirty="0" smtClean="0">
                <a:latin typeface="Bradley Hand ITC" pitchFamily="66" charset="0"/>
              </a:rPr>
              <a:t>      </a:t>
            </a:r>
            <a:r>
              <a:rPr lang="it-IT" sz="2400" b="1" dirty="0" smtClean="0">
                <a:solidFill>
                  <a:srgbClr val="FFC000"/>
                </a:solidFill>
                <a:latin typeface="Bradley Hand ITC" pitchFamily="66" charset="0"/>
              </a:rPr>
              <a:t> A</a:t>
            </a:r>
          </a:p>
          <a:p>
            <a:r>
              <a:rPr lang="it-IT" sz="2400" b="1" dirty="0" smtClean="0">
                <a:latin typeface="Bradley Hand ITC" pitchFamily="66" charset="0"/>
              </a:rPr>
              <a:t>Il riso di un bambino dietro una p</a:t>
            </a:r>
            <a:r>
              <a:rPr lang="it-IT" sz="2400" b="1" dirty="0" smtClean="0">
                <a:solidFill>
                  <a:srgbClr val="FFC000"/>
                </a:solidFill>
                <a:latin typeface="Bradley Hand ITC" pitchFamily="66" charset="0"/>
              </a:rPr>
              <a:t>alla</a:t>
            </a:r>
            <a:r>
              <a:rPr lang="it-IT" sz="2400" b="1" dirty="0" smtClean="0">
                <a:latin typeface="Bradley Hand ITC" pitchFamily="66" charset="0"/>
              </a:rPr>
              <a:t>   </a:t>
            </a:r>
            <a:r>
              <a:rPr lang="it-IT" sz="2400" b="1" dirty="0" smtClean="0">
                <a:solidFill>
                  <a:srgbClr val="FFC000"/>
                </a:solidFill>
                <a:latin typeface="Bradley Hand ITC" pitchFamily="66" charset="0"/>
              </a:rPr>
              <a:t> A  </a:t>
            </a:r>
          </a:p>
          <a:p>
            <a:r>
              <a:rPr lang="it-IT" sz="2400" b="1" dirty="0" smtClean="0">
                <a:latin typeface="Bradley Hand ITC" pitchFamily="66" charset="0"/>
              </a:rPr>
              <a:t>Il silenzio di un piccolo al</a:t>
            </a:r>
            <a:r>
              <a:rPr lang="it-IT" sz="2400" b="1" dirty="0" smtClean="0">
                <a:solidFill>
                  <a:srgbClr val="C00000"/>
                </a:solidFill>
                <a:latin typeface="Bradley Hand ITC" pitchFamily="66" charset="0"/>
              </a:rPr>
              <a:t>pino</a:t>
            </a:r>
            <a:r>
              <a:rPr lang="it-IT" sz="2400" b="1" dirty="0" smtClean="0">
                <a:latin typeface="Bradley Hand ITC" pitchFamily="66" charset="0"/>
              </a:rPr>
              <a:t>         </a:t>
            </a:r>
            <a:r>
              <a:rPr lang="it-IT" sz="2400" b="1" dirty="0" smtClean="0">
                <a:solidFill>
                  <a:srgbClr val="C00000"/>
                </a:solidFill>
                <a:latin typeface="Bradley Hand ITC" pitchFamily="66" charset="0"/>
              </a:rPr>
              <a:t>B</a:t>
            </a:r>
          </a:p>
          <a:p>
            <a:r>
              <a:rPr lang="it-IT" sz="2400" b="1" dirty="0" smtClean="0">
                <a:latin typeface="Bradley Hand ITC" pitchFamily="66" charset="0"/>
              </a:rPr>
              <a:t>Il profumo di  un ramo di </a:t>
            </a:r>
            <a:r>
              <a:rPr lang="it-IT" sz="2400" b="1" dirty="0" smtClean="0">
                <a:solidFill>
                  <a:srgbClr val="C00000"/>
                </a:solidFill>
                <a:latin typeface="Bradley Hand ITC" pitchFamily="66" charset="0"/>
              </a:rPr>
              <a:t>pino</a:t>
            </a:r>
            <a:r>
              <a:rPr lang="it-IT" sz="2400" b="1" dirty="0" smtClean="0">
                <a:latin typeface="Bradley Hand ITC" pitchFamily="66" charset="0"/>
              </a:rPr>
              <a:t>.    </a:t>
            </a:r>
            <a:r>
              <a:rPr lang="it-IT" sz="2400" b="1" dirty="0" smtClean="0">
                <a:solidFill>
                  <a:srgbClr val="C00000"/>
                </a:solidFill>
                <a:latin typeface="Bradley Hand ITC" pitchFamily="66" charset="0"/>
              </a:rPr>
              <a:t> B</a:t>
            </a:r>
          </a:p>
        </p:txBody>
      </p:sp>
      <p:pic>
        <p:nvPicPr>
          <p:cNvPr id="4" name="Immagine 3" descr="puffo poes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429132"/>
            <a:ext cx="1809750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28596" y="500042"/>
            <a:ext cx="85011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b="1" u="sng" dirty="0" smtClean="0">
              <a:solidFill>
                <a:srgbClr val="00B050"/>
              </a:solidFill>
            </a:endParaRPr>
          </a:p>
          <a:p>
            <a:endParaRPr lang="it-IT" sz="2400" b="1" u="sng" dirty="0" smtClean="0">
              <a:solidFill>
                <a:srgbClr val="00B050"/>
              </a:solidFill>
            </a:endParaRPr>
          </a:p>
          <a:p>
            <a:r>
              <a:rPr lang="it-IT" sz="2400" b="1" u="sng" dirty="0" smtClean="0">
                <a:solidFill>
                  <a:srgbClr val="00B050"/>
                </a:solidFill>
              </a:rPr>
              <a:t>ALTERNATE</a:t>
            </a:r>
            <a:r>
              <a:rPr lang="it-IT" sz="2400" b="1" u="sng" dirty="0" smtClean="0"/>
              <a:t>:</a:t>
            </a:r>
            <a:r>
              <a:rPr lang="it-IT" sz="2400" dirty="0" smtClean="0"/>
              <a:t> quando il primo verso rima con il terzo e il secondo con il quarto </a:t>
            </a:r>
            <a:r>
              <a:rPr lang="it-IT" sz="2400" dirty="0" smtClean="0">
                <a:solidFill>
                  <a:srgbClr val="00B050"/>
                </a:solidFill>
              </a:rPr>
              <a:t>A</a:t>
            </a:r>
            <a:r>
              <a:rPr lang="it-IT" sz="2400" dirty="0" smtClean="0">
                <a:solidFill>
                  <a:srgbClr val="FF0000"/>
                </a:solidFill>
              </a:rPr>
              <a:t>B</a:t>
            </a:r>
            <a:r>
              <a:rPr lang="it-IT" sz="2400" dirty="0" smtClean="0"/>
              <a:t>/</a:t>
            </a:r>
            <a:r>
              <a:rPr lang="it-IT" sz="2400" dirty="0" err="1" smtClean="0">
                <a:solidFill>
                  <a:srgbClr val="00B050"/>
                </a:solidFill>
              </a:rPr>
              <a:t>A</a:t>
            </a:r>
            <a:r>
              <a:rPr lang="it-IT" sz="2400" dirty="0" err="1" smtClean="0">
                <a:solidFill>
                  <a:srgbClr val="FF0000"/>
                </a:solidFill>
              </a:rPr>
              <a:t>B</a:t>
            </a:r>
            <a:r>
              <a:rPr lang="it-IT" sz="2400" dirty="0" err="1" smtClean="0"/>
              <a:t>…</a:t>
            </a:r>
            <a:endParaRPr lang="it-IT" sz="2400" dirty="0" smtClean="0"/>
          </a:p>
          <a:p>
            <a:endParaRPr lang="it-IT" sz="2400" b="1" u="sng" dirty="0" smtClean="0"/>
          </a:p>
          <a:p>
            <a:endParaRPr lang="it-IT" sz="2400" b="1" u="sng" dirty="0" smtClean="0"/>
          </a:p>
          <a:p>
            <a:r>
              <a:rPr lang="it-IT" sz="2400" b="1" dirty="0" smtClean="0">
                <a:latin typeface="Bradley Hand ITC" pitchFamily="66" charset="0"/>
              </a:rPr>
              <a:t>                          Ti piace volare sull’altal</a:t>
            </a:r>
            <a:r>
              <a:rPr lang="it-IT" sz="2400" b="1" dirty="0" smtClean="0">
                <a:solidFill>
                  <a:srgbClr val="00B050"/>
                </a:solidFill>
                <a:latin typeface="Bradley Hand ITC" pitchFamily="66" charset="0"/>
              </a:rPr>
              <a:t>ena  </a:t>
            </a:r>
            <a:r>
              <a:rPr lang="it-IT" sz="2400" b="1" dirty="0" smtClean="0">
                <a:latin typeface="Bradley Hand ITC" pitchFamily="66" charset="0"/>
              </a:rPr>
              <a:t>          </a:t>
            </a:r>
            <a:r>
              <a:rPr lang="it-IT" sz="2400" b="1" dirty="0" smtClean="0">
                <a:solidFill>
                  <a:srgbClr val="00B050"/>
                </a:solidFill>
                <a:latin typeface="Bradley Hand ITC" pitchFamily="66" charset="0"/>
              </a:rPr>
              <a:t> A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 nel cielo sempre più bl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u</a:t>
            </a:r>
            <a:r>
              <a:rPr lang="it-IT" sz="2400" b="1" dirty="0" smtClean="0">
                <a:latin typeface="Bradley Hand ITC" pitchFamily="66" charset="0"/>
              </a:rPr>
              <a:t>?               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 B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 E’ poco dire che ne vale la p</a:t>
            </a:r>
            <a:r>
              <a:rPr lang="it-IT" sz="2400" b="1" dirty="0" smtClean="0">
                <a:solidFill>
                  <a:srgbClr val="00B050"/>
                </a:solidFill>
                <a:latin typeface="Bradley Hand ITC" pitchFamily="66" charset="0"/>
              </a:rPr>
              <a:t>ena   </a:t>
            </a:r>
            <a:r>
              <a:rPr lang="it-IT" sz="2400" b="1" dirty="0" smtClean="0">
                <a:latin typeface="Bradley Hand ITC" pitchFamily="66" charset="0"/>
              </a:rPr>
              <a:t> </a:t>
            </a:r>
            <a:r>
              <a:rPr lang="it-IT" sz="2400" b="1" dirty="0" smtClean="0">
                <a:solidFill>
                  <a:srgbClr val="00B050"/>
                </a:solidFill>
                <a:latin typeface="Bradley Hand ITC" pitchFamily="66" charset="0"/>
              </a:rPr>
              <a:t> A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 è meglio dire niente di pi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ù</a:t>
            </a:r>
            <a:r>
              <a:rPr lang="it-IT" sz="2400" b="1" dirty="0" smtClean="0">
                <a:latin typeface="Bradley Hand ITC" pitchFamily="66" charset="0"/>
              </a:rPr>
              <a:t>.            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 B </a:t>
            </a:r>
            <a:r>
              <a:rPr lang="it-IT" sz="2400" b="1" u="sng" dirty="0" smtClean="0">
                <a:solidFill>
                  <a:srgbClr val="FF0000"/>
                </a:solidFill>
                <a:latin typeface="Bradley Hand ITC" pitchFamily="66" charset="0"/>
              </a:rPr>
              <a:t> </a:t>
            </a:r>
            <a:endParaRPr lang="it-IT" sz="2400" b="1" u="sng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pic>
        <p:nvPicPr>
          <p:cNvPr id="4" name="Immagine 3" descr="libro poes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4643446"/>
            <a:ext cx="2847975" cy="17811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00100" y="428604"/>
            <a:ext cx="692948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RIMA INCROCIATA</a:t>
            </a:r>
            <a:r>
              <a:rPr lang="it-IT" sz="2400" dirty="0" smtClean="0"/>
              <a:t>: quando il primo verso rima con il quarto e il secondo con il terzo: 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it-IT" sz="2400" dirty="0" smtClean="0">
                <a:solidFill>
                  <a:srgbClr val="FF0000"/>
                </a:solidFill>
              </a:rPr>
              <a:t>BB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it-IT" sz="2400" dirty="0" smtClean="0"/>
              <a:t>/ ….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b="1" dirty="0" smtClean="0">
                <a:latin typeface="Bradley Hand ITC" pitchFamily="66" charset="0"/>
              </a:rPr>
              <a:t>                        In cima a un’antica pi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anta</a:t>
            </a:r>
            <a:r>
              <a:rPr lang="it-IT" sz="2400" b="1" dirty="0" smtClean="0">
                <a:latin typeface="Bradley Hand ITC" pitchFamily="66" charset="0"/>
              </a:rPr>
              <a:t>      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A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nel roseo ciel del matt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ino</a:t>
            </a:r>
            <a:r>
              <a:rPr lang="it-IT" sz="2400" b="1" dirty="0" smtClean="0">
                <a:latin typeface="Bradley Hand ITC" pitchFamily="66" charset="0"/>
              </a:rPr>
              <a:t>        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B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un uccello picc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ino </a:t>
            </a:r>
            <a:r>
              <a:rPr lang="it-IT" sz="2400" b="1" dirty="0" smtClean="0">
                <a:latin typeface="Bradley Hand ITC" pitchFamily="66" charset="0"/>
              </a:rPr>
              <a:t>                   </a:t>
            </a:r>
            <a:r>
              <a:rPr lang="it-IT" sz="2400" b="1" dirty="0" smtClean="0">
                <a:solidFill>
                  <a:srgbClr val="FF0000"/>
                </a:solidFill>
                <a:latin typeface="Bradley Hand ITC" pitchFamily="66" charset="0"/>
              </a:rPr>
              <a:t> B 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c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anta</a:t>
            </a:r>
            <a:r>
              <a:rPr lang="it-IT" sz="2400" b="1" dirty="0" smtClean="0">
                <a:latin typeface="Bradley Hand ITC" pitchFamily="66" charset="0"/>
              </a:rPr>
              <a:t>.                                         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A </a:t>
            </a:r>
            <a:r>
              <a:rPr lang="it-IT" sz="2400" b="1" dirty="0" smtClean="0">
                <a:latin typeface="Bradley Hand ITC" pitchFamily="66" charset="0"/>
              </a:rPr>
              <a:t> 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3" name="Immagine 2" descr="disegno poes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786190"/>
            <a:ext cx="2786082" cy="280106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57224" y="785794"/>
            <a:ext cx="735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0B0F0"/>
                </a:solidFill>
              </a:rPr>
              <a:t>VERSI SCIOLTI</a:t>
            </a:r>
            <a:r>
              <a:rPr lang="it-IT" sz="2400" dirty="0" smtClean="0"/>
              <a:t>: cioè le poesie possono essere non in rima.</a:t>
            </a:r>
          </a:p>
          <a:p>
            <a:endParaRPr lang="it-IT" sz="2400" dirty="0" smtClean="0"/>
          </a:p>
          <a:p>
            <a:endParaRPr lang="it-IT" sz="2400" b="1" dirty="0" smtClean="0">
              <a:latin typeface="Bradley Hand ITC" pitchFamily="66" charset="0"/>
            </a:endParaRPr>
          </a:p>
          <a:p>
            <a:r>
              <a:rPr lang="it-IT" sz="2400" b="1" dirty="0" smtClean="0">
                <a:latin typeface="Bradley Hand ITC" pitchFamily="66" charset="0"/>
              </a:rPr>
              <a:t>                         Si entra con prudenza in casa d’altri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come nelle grotte su in montagna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o nelle tane.  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 S’annusa dapprima l’odore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che impregna l’aria, poi l’aspro 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 taglio della luce, 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 per ultimo il dolce che avvolge</a:t>
            </a:r>
          </a:p>
          <a:p>
            <a:r>
              <a:rPr lang="it-IT" sz="2400" b="1" dirty="0" smtClean="0">
                <a:latin typeface="Bradley Hand ITC" pitchFamily="66" charset="0"/>
              </a:rPr>
              <a:t>                          le cose antiche e le rinnova.</a:t>
            </a:r>
            <a:endParaRPr lang="it-IT" sz="2400" b="1" dirty="0">
              <a:latin typeface="Bradley Hand ITC" pitchFamily="66" charset="0"/>
            </a:endParaRPr>
          </a:p>
        </p:txBody>
      </p:sp>
      <p:pic>
        <p:nvPicPr>
          <p:cNvPr id="3" name="Immagine 2" descr="fine poes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4572008"/>
            <a:ext cx="1704975" cy="1866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363</Words>
  <Application>Microsoft Office PowerPoint</Application>
  <PresentationFormat>Presentazione su schermo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G PC</cp:lastModifiedBy>
  <cp:revision>3</cp:revision>
  <dcterms:created xsi:type="dcterms:W3CDTF">2020-03-23T08:21:01Z</dcterms:created>
  <dcterms:modified xsi:type="dcterms:W3CDTF">2020-04-15T13:15:00Z</dcterms:modified>
</cp:coreProperties>
</file>